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8" roundtripDataSignature="AMtx7miih+1AgtD8Dz52u63VEBLf2Wns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2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2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05947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ru-RU" sz="3900">
                <a:latin typeface="Cambria"/>
                <a:ea typeface="Cambria"/>
                <a:cs typeface="Cambria"/>
                <a:sym typeface="Cambria"/>
              </a:rPr>
              <a:t>Тақырып 6. Геодезиялық өлшемдер және қателіктер</a:t>
            </a:r>
            <a:endParaRPr sz="39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"/>
          <p:cNvSpPr txBox="1"/>
          <p:nvPr>
            <p:ph idx="1" type="body"/>
          </p:nvPr>
        </p:nvSpPr>
        <p:spPr>
          <a:xfrm>
            <a:off x="457200" y="533400"/>
            <a:ext cx="8229600" cy="5592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5494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1018"/>
              <a:buNone/>
            </a:pPr>
            <a:r>
              <a:rPr lang="ru-RU" sz="2860">
                <a:latin typeface="Cambria"/>
                <a:ea typeface="Cambria"/>
                <a:cs typeface="Cambria"/>
                <a:sym typeface="Cambria"/>
              </a:rPr>
              <a:t>2. </a:t>
            </a:r>
            <a:r>
              <a:rPr i="1" lang="ru-RU" sz="2860">
                <a:latin typeface="Cambria"/>
                <a:ea typeface="Cambria"/>
                <a:cs typeface="Cambria"/>
                <a:sym typeface="Cambria"/>
              </a:rPr>
              <a:t>Ықтимал қателік</a:t>
            </a:r>
            <a:r>
              <a:rPr lang="ru-RU" sz="2860">
                <a:latin typeface="Cambria"/>
                <a:ea typeface="Cambria"/>
                <a:cs typeface="Cambria"/>
                <a:sym typeface="Cambria"/>
              </a:rPr>
              <a:t>. Ықтимал қате-бұл кездейсоқ қатенің мәні, ол қатенің абсолютті шамасынан үлкен немесе аз болуы мүмкін.</a:t>
            </a:r>
            <a:endParaRPr sz="2860">
              <a:latin typeface="Cambria"/>
              <a:ea typeface="Cambria"/>
              <a:cs typeface="Cambria"/>
              <a:sym typeface="Cambria"/>
            </a:endParaRPr>
          </a:p>
          <a:p>
            <a:pPr indent="-15494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t/>
            </a:r>
            <a:endParaRPr sz="2860">
              <a:latin typeface="Cambria"/>
              <a:ea typeface="Cambria"/>
              <a:cs typeface="Cambria"/>
              <a:sym typeface="Cambria"/>
            </a:endParaRPr>
          </a:p>
          <a:p>
            <a:pPr indent="-15494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1018"/>
              <a:buNone/>
            </a:pPr>
            <a:r>
              <a:rPr lang="ru-RU" sz="2860">
                <a:latin typeface="Cambria"/>
                <a:ea typeface="Cambria"/>
                <a:cs typeface="Cambria"/>
                <a:sym typeface="Cambria"/>
              </a:rPr>
              <a:t>Егер барлық қателер абсолютті шамалардың кему немесе өсу мәндеріне сәйкес қатарға орналастырылса, онда ықтимал қате осы қатардың ортасында болады. Сондықтан ықтимал қате көбінесе орта деп аталады.</a:t>
            </a:r>
            <a:endParaRPr sz="2860">
              <a:latin typeface="Cambria"/>
              <a:ea typeface="Cambria"/>
              <a:cs typeface="Cambria"/>
              <a:sym typeface="Cambria"/>
            </a:endParaRPr>
          </a:p>
          <a:p>
            <a:pPr indent="-15494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t/>
            </a:r>
            <a:endParaRPr sz="2860">
              <a:latin typeface="Cambria"/>
              <a:ea typeface="Cambria"/>
              <a:cs typeface="Cambria"/>
              <a:sym typeface="Cambria"/>
            </a:endParaRPr>
          </a:p>
          <a:p>
            <a:pPr indent="-15494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1018"/>
              <a:buFont typeface="Arial"/>
              <a:buNone/>
            </a:pPr>
            <a:r>
              <a:rPr lang="ru-RU" sz="2860">
                <a:latin typeface="Cambria"/>
                <a:ea typeface="Cambria"/>
                <a:cs typeface="Cambria"/>
                <a:sym typeface="Cambria"/>
              </a:rPr>
              <a:t>3. </a:t>
            </a:r>
            <a:r>
              <a:rPr i="1" lang="ru-RU" sz="2860">
                <a:latin typeface="Cambria"/>
                <a:ea typeface="Cambria"/>
                <a:cs typeface="Cambria"/>
                <a:sym typeface="Cambria"/>
              </a:rPr>
              <a:t>Салыстырмалы қате</a:t>
            </a:r>
            <a:r>
              <a:rPr lang="ru-RU" sz="2860">
                <a:latin typeface="Cambria"/>
                <a:ea typeface="Cambria"/>
                <a:cs typeface="Cambria"/>
                <a:sym typeface="Cambria"/>
              </a:rPr>
              <a:t> өлшеу қатесінің өлшенетін шаманың мәніне қатынасына тең.</a:t>
            </a:r>
            <a:endParaRPr sz="2860">
              <a:latin typeface="Cambria"/>
              <a:ea typeface="Cambria"/>
              <a:cs typeface="Cambria"/>
              <a:sym typeface="Cambria"/>
            </a:endParaRPr>
          </a:p>
          <a:p>
            <a:pPr indent="-154940" lvl="0" marL="3429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t/>
            </a:r>
            <a:endParaRPr sz="286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"/>
          <p:cNvSpPr txBox="1"/>
          <p:nvPr>
            <p:ph idx="1" type="body"/>
          </p:nvPr>
        </p:nvSpPr>
        <p:spPr>
          <a:xfrm>
            <a:off x="304800" y="228600"/>
            <a:ext cx="8610600" cy="5897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4. </a:t>
            </a:r>
            <a:r>
              <a:rPr i="1" lang="ru-RU" sz="2400">
                <a:latin typeface="Times New Roman"/>
                <a:ea typeface="Times New Roman"/>
                <a:cs typeface="Times New Roman"/>
                <a:sym typeface="Times New Roman"/>
              </a:rPr>
              <a:t>Орташа квадраттық қате</a:t>
            </a: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-бұл формула бойынша есептелген шама-нақты қателіктердің арифметикалық орташа квадраттарының квадрат түбірі: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Гаусс Формуласы: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яғни [∆i2]= ∆12 + ∆22 + ∆3 2 +...+ ∆n2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Өлшенетін шаманың шын мәні x белгісіз болғандықтан, т-ның орташа квадраттық қателігі арифметикалық орташа мәннен li өлшеудің жеке нәтижелерінің υi ауытқулары бойынша есептеледі 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υi = li -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400">
                <a:latin typeface="Times New Roman"/>
                <a:ea typeface="Times New Roman"/>
                <a:cs typeface="Times New Roman"/>
                <a:sym typeface="Times New Roman"/>
              </a:rPr>
              <a:t>Арифметикалық орташа ауытқу арқылы квадраттық қателік Бессель формуласы бойынша анықталады: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" name="Google Shape;156;p1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7" name="Google Shape;157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43200" y="1295400"/>
            <a:ext cx="1600200" cy="580292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0" y="3846195"/>
            <a:ext cx="381000" cy="421005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11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57600" y="5105400"/>
            <a:ext cx="1600200" cy="8630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724400" y="3444240"/>
            <a:ext cx="304800" cy="365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 txBox="1"/>
          <p:nvPr>
            <p:ph idx="1" type="body"/>
          </p:nvPr>
        </p:nvSpPr>
        <p:spPr>
          <a:xfrm>
            <a:off x="457200" y="762000"/>
            <a:ext cx="8382000" cy="4983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i="1" lang="ru-RU" sz="2300">
                <a:latin typeface="Cambria"/>
                <a:ea typeface="Cambria"/>
                <a:cs typeface="Cambria"/>
                <a:sym typeface="Cambria"/>
              </a:rPr>
              <a:t>5. Шекті қате</a:t>
            </a:r>
            <a:r>
              <a:rPr lang="ru-RU" sz="2300">
                <a:latin typeface="Cambria"/>
                <a:ea typeface="Cambria"/>
                <a:cs typeface="Cambria"/>
                <a:sym typeface="Cambria"/>
              </a:rPr>
              <a:t>. Орташа, ықтимал немесе орташа квадраттық қатенің мәні, егер осы өлшеу жағдайларында осы қателіктердің рұқсат етілген мәні max белгілі болса, өлшеу дәлдігін сипаттайды. Қателіктері бар барлық өлшемдер &gt; ∆ өрескел және өлшемдер қайтадан қайталанады.</a:t>
            </a:r>
            <a:endParaRPr sz="23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3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300">
                <a:latin typeface="Cambria"/>
                <a:ea typeface="Cambria"/>
                <a:cs typeface="Cambria"/>
                <a:sym typeface="Cambria"/>
              </a:rPr>
              <a:t>Теориялық есептеулер үшін ∆шекті = 3т, іс жүзінде өлшеулердің шектеулі санын ескере отырып, ∆шекті = 2т алынады.</a:t>
            </a:r>
            <a:endParaRPr sz="23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300">
                <a:latin typeface="Cambria"/>
                <a:ea typeface="Cambria"/>
                <a:cs typeface="Cambria"/>
                <a:sym typeface="Cambria"/>
              </a:rPr>
              <a:t>Шектен асатын кездейсоқ қателер өрескел болып саналады, ал мұндай қателіктері бар өлшеу нәтижелері қабылданбайды.</a:t>
            </a:r>
            <a:endParaRPr sz="23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3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>
            <p:ph type="title"/>
          </p:nvPr>
        </p:nvSpPr>
        <p:spPr>
          <a:xfrm>
            <a:off x="457200" y="274638"/>
            <a:ext cx="8229600" cy="715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imes New Roman"/>
              <a:buNone/>
            </a:pPr>
            <a:r>
              <a:rPr b="1" lang="ru-RU" sz="3400">
                <a:latin typeface="Cambria"/>
                <a:ea typeface="Cambria"/>
                <a:cs typeface="Cambria"/>
                <a:sym typeface="Cambria"/>
              </a:rPr>
              <a:t>Геодезиялық өлшемдер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0" name="Google Shape;90;p2"/>
          <p:cNvSpPr txBox="1"/>
          <p:nvPr>
            <p:ph idx="1" type="body"/>
          </p:nvPr>
        </p:nvSpPr>
        <p:spPr>
          <a:xfrm>
            <a:off x="228600" y="990600"/>
            <a:ext cx="86868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i="1" lang="ru-RU" sz="2380">
                <a:latin typeface="Cambria"/>
                <a:ea typeface="Cambria"/>
                <a:cs typeface="Cambria"/>
                <a:sym typeface="Cambria"/>
              </a:rPr>
              <a:t>Өлшеу - </a:t>
            </a: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өлшенетін шаманы белгілі өлшем бірлігі ретінде қабылданған басқа шамамен салыстыру процесі.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None/>
            </a:pPr>
            <a:r>
              <a:t/>
            </a:r>
            <a:endParaRPr i="1" sz="2380"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None/>
            </a:pP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Әрбір өлшеу келесі бес фактор болған кезде жүзеге асырылады:</a:t>
            </a: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 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514350" lvl="0" marL="5143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1. өлшеу объектісі;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514350" lvl="0" marL="5143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2. өлшем субъектісі-бақылаушы;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514350" lvl="0" marL="5143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3. өлшейтін аспап;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514350" lvl="0" marL="5143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4. өлшеу әдісі-өлшеу кезіндегі ережелер мен әдістердің жиынтығы;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514350" lvl="0" marL="5143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380">
                <a:latin typeface="Cambria"/>
                <a:ea typeface="Cambria"/>
                <a:cs typeface="Cambria"/>
                <a:sym typeface="Cambria"/>
              </a:rPr>
              <a:t>5. өлшеу жүргізілетін сыртқы орта</a:t>
            </a:r>
            <a:endParaRPr sz="2380">
              <a:latin typeface="Cambria"/>
              <a:ea typeface="Cambria"/>
              <a:cs typeface="Cambria"/>
              <a:sym typeface="Cambria"/>
            </a:endParaRPr>
          </a:p>
          <a:p>
            <a:pPr indent="-514350" lvl="0" marL="5143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38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idx="1" type="body"/>
          </p:nvPr>
        </p:nvSpPr>
        <p:spPr>
          <a:xfrm>
            <a:off x="457200" y="609601"/>
            <a:ext cx="8229600" cy="1295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r>
              <a:rPr lang="ru-RU" sz="2620">
                <a:latin typeface="Cambria"/>
                <a:ea typeface="Cambria"/>
                <a:cs typeface="Cambria"/>
                <a:sym typeface="Cambria"/>
              </a:rPr>
              <a:t>Өлшеулер</a:t>
            </a:r>
            <a:r>
              <a:rPr lang="ru-RU" sz="2620">
                <a:latin typeface="Cambria"/>
                <a:ea typeface="Cambria"/>
                <a:cs typeface="Cambria"/>
                <a:sym typeface="Cambria"/>
              </a:rPr>
              <a:t>:</a:t>
            </a:r>
            <a:endParaRPr sz="2620">
              <a:latin typeface="Cambria"/>
              <a:ea typeface="Cambria"/>
              <a:cs typeface="Cambria"/>
              <a:sym typeface="Cambria"/>
            </a:endParaRPr>
          </a:p>
          <a:p>
            <a:pPr indent="-33655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620"/>
              <a:buFont typeface="Cambria"/>
              <a:buChar char="-"/>
            </a:pPr>
            <a:r>
              <a:rPr lang="ru-RU" sz="2620">
                <a:latin typeface="Cambria"/>
                <a:ea typeface="Cambria"/>
                <a:cs typeface="Cambria"/>
                <a:sym typeface="Cambria"/>
              </a:rPr>
              <a:t>теңдәлдікті</a:t>
            </a:r>
            <a:r>
              <a:rPr lang="ru-RU" sz="2620">
                <a:latin typeface="Cambria"/>
                <a:ea typeface="Cambria"/>
                <a:cs typeface="Cambria"/>
                <a:sym typeface="Cambria"/>
              </a:rPr>
              <a:t>;</a:t>
            </a:r>
            <a:endParaRPr sz="2620">
              <a:latin typeface="Cambria"/>
              <a:ea typeface="Cambria"/>
              <a:cs typeface="Cambria"/>
              <a:sym typeface="Cambria"/>
            </a:endParaRPr>
          </a:p>
          <a:p>
            <a:pPr indent="-33655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620"/>
              <a:buFont typeface="Cambria"/>
              <a:buChar char="-"/>
            </a:pPr>
            <a:r>
              <a:rPr lang="ru-RU" sz="2620">
                <a:latin typeface="Cambria"/>
                <a:ea typeface="Cambria"/>
                <a:cs typeface="Cambria"/>
                <a:sym typeface="Cambria"/>
              </a:rPr>
              <a:t>теңдәлдікті емес</a:t>
            </a:r>
            <a:r>
              <a:rPr lang="ru-RU" sz="2620">
                <a:latin typeface="Cambria"/>
                <a:ea typeface="Cambria"/>
                <a:cs typeface="Cambria"/>
                <a:sym typeface="Cambria"/>
              </a:rPr>
              <a:t>.</a:t>
            </a:r>
            <a:endParaRPr sz="262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6" name="Google Shape;96;p3"/>
          <p:cNvSpPr txBox="1"/>
          <p:nvPr/>
        </p:nvSpPr>
        <p:spPr>
          <a:xfrm>
            <a:off x="457200" y="2209800"/>
            <a:ext cx="8229600" cy="330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935"/>
              <a:buNone/>
            </a:pPr>
            <a:r>
              <a:rPr lang="ru-RU" sz="262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Шаманы өлшеу нәтижесінің оның дәл мәнінен ауытқуы өлшеу қатесі (қателігі) деп аталады.</a:t>
            </a:r>
            <a:endParaRPr sz="262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262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935"/>
              <a:buNone/>
            </a:pPr>
            <a:r>
              <a:rPr lang="ru-RU" sz="262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Қателер бөлінеді:</a:t>
            </a:r>
            <a:endParaRPr sz="262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3655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620"/>
              <a:buFont typeface="Cambria"/>
              <a:buChar char="-"/>
            </a:pPr>
            <a:r>
              <a:rPr lang="ru-RU" sz="262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дөрекі;</a:t>
            </a:r>
            <a:endParaRPr sz="262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3655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620"/>
              <a:buFont typeface="Cambria"/>
              <a:buChar char="-"/>
            </a:pPr>
            <a:r>
              <a:rPr lang="ru-RU" sz="262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жүйелі;</a:t>
            </a:r>
            <a:endParaRPr sz="262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36550" lvl="0" marL="34290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620"/>
              <a:buFont typeface="Cambria"/>
              <a:buChar char="-"/>
            </a:pPr>
            <a:r>
              <a:rPr lang="ru-RU" sz="262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кездейсоқ.</a:t>
            </a:r>
            <a:endParaRPr sz="262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i="0" sz="262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/>
          <p:nvPr/>
        </p:nvSpPr>
        <p:spPr>
          <a:xfrm>
            <a:off x="304800" y="533400"/>
            <a:ext cx="8610600" cy="50167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Дөрекі қателіктер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бақылаушының жеткіліксіз назарының немесе құрылғының дұрыс жұмыс істемеуінің салдарынан пайда болады және өлшеу нәтижелерінің күрт бұрмалануына әкеледі.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Жүйелі қателіктер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белгілі бір заңға сәйкес бір белгімен жинақталған қателер. Олардың пайда болу себептерін алдын-ала зерттеу керек.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Мысалы, ауа температурасы мен атмосфералық қысымның әсеріне және т. б. әсерін алдын-ала ескеруге болады.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Егер дөрекі қателіктер мен жүйелі қателіктер жасамаса, онда өлшеу сапасы тек кездейсоқ қателіктермен анықталады, бірақ олардың мінез-құлқы Үлкен сандар заңдарына бағынады, сондықтан оларды талдауға, бақылауға және қажетті минимумға дейін азайтуға болады.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 txBox="1"/>
          <p:nvPr>
            <p:ph idx="1" type="body"/>
          </p:nvPr>
        </p:nvSpPr>
        <p:spPr>
          <a:xfrm>
            <a:off x="304800" y="381000"/>
            <a:ext cx="8686800" cy="565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Кездейсоқ қателіктердің қасиеттері: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Font typeface="Cambria"/>
              <a:buAutoNum type="arabicParenR"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өлшеудің осы түрі мен шарттары үшін кездейсоқ қателер белгілі бір шекті абсолютті мәннен аспауы керек;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Font typeface="Cambria"/>
              <a:buAutoNum type="arabicParenR"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абсолютті шамадағы кішігірім қателер үлкен қателіктерге қарағанда жиі пайда болады;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Font typeface="Cambria"/>
              <a:buAutoNum type="arabicParenR"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қателіктер оң және теріс таңбада болуы мүмкін;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Font typeface="Cambria"/>
              <a:buAutoNum type="arabicParenR"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бір шамадағы кездейсоқ қателіктердің орташа арифметикалық мәні өлшеулер санының шексіз өсуімен нөлге ұмтылады.</a:t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"/>
          <p:cNvSpPr txBox="1"/>
          <p:nvPr>
            <p:ph idx="1" type="body"/>
          </p:nvPr>
        </p:nvSpPr>
        <p:spPr>
          <a:xfrm>
            <a:off x="501550" y="497375"/>
            <a:ext cx="8458200" cy="47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Белгілі бір l шамасын өлшеу нәтижесі мен оның шынайы х мәні арасындағы айырмашылық </a:t>
            </a:r>
            <a:r>
              <a:rPr i="1" lang="ru-RU" sz="2400">
                <a:latin typeface="Cambria"/>
                <a:ea typeface="Cambria"/>
                <a:cs typeface="Cambria"/>
                <a:sym typeface="Cambria"/>
              </a:rPr>
              <a:t>абсолютті (шынайы) қате</a:t>
            </a: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 деп аталады: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Δ = </a:t>
            </a:r>
            <a:r>
              <a:rPr i="1" lang="ru-RU" sz="2400">
                <a:latin typeface="Cambria"/>
                <a:ea typeface="Cambria"/>
                <a:cs typeface="Cambria"/>
                <a:sym typeface="Cambria"/>
              </a:rPr>
              <a:t>l – Х.</a:t>
            </a:r>
            <a:endParaRPr i="1" sz="24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i="1" sz="2400"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Өлшенген шаманың абсолютті қатесінің Δ осы шамаға қатынасы l </a:t>
            </a:r>
            <a:r>
              <a:rPr i="1" lang="ru-RU" sz="2400">
                <a:latin typeface="Cambria"/>
                <a:ea typeface="Cambria"/>
                <a:cs typeface="Cambria"/>
                <a:sym typeface="Cambria"/>
              </a:rPr>
              <a:t>салыстырмалы қателік</a:t>
            </a:r>
            <a:r>
              <a:rPr lang="ru-RU" sz="2400">
                <a:latin typeface="Cambria"/>
                <a:ea typeface="Cambria"/>
                <a:cs typeface="Cambria"/>
                <a:sym typeface="Cambria"/>
              </a:rPr>
              <a:t> деп аталады</a:t>
            </a:r>
            <a:r>
              <a:rPr i="1" lang="ru-RU" sz="2400">
                <a:latin typeface="Cambria"/>
                <a:ea typeface="Cambria"/>
                <a:cs typeface="Cambria"/>
                <a:sym typeface="Cambria"/>
              </a:rPr>
              <a:t>: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i="1" sz="2400"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2" name="Google Shape;112;p6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2400" y="3124200"/>
            <a:ext cx="990600" cy="9230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 sz="3800">
                <a:latin typeface="Cambria"/>
                <a:ea typeface="Cambria"/>
                <a:cs typeface="Cambria"/>
                <a:sym typeface="Cambria"/>
              </a:rPr>
              <a:t>Орташа арифметикалық</a:t>
            </a:r>
            <a:endParaRPr sz="38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7888" y="1917700"/>
            <a:ext cx="2886075" cy="811213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7"/>
          <p:cNvSpPr/>
          <p:nvPr/>
        </p:nvSpPr>
        <p:spPr>
          <a:xfrm>
            <a:off x="4572000" y="1828800"/>
            <a:ext cx="3886200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бір шаманың бірдей дәл өлшеу нәтижелерінің арифметикалық орташа мәні </a:t>
            </a: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</a:t>
            </a:r>
            <a:r>
              <a:rPr baseline="-25000"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l</a:t>
            </a:r>
            <a:r>
              <a:rPr baseline="-25000"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…, l</a:t>
            </a:r>
            <a:r>
              <a:rPr baseline="-25000"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</a:t>
            </a: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3962400" y="2079863"/>
            <a:ext cx="52610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(1)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/>
          <p:nvPr/>
        </p:nvSpPr>
        <p:spPr>
          <a:xfrm>
            <a:off x="457200" y="3011269"/>
            <a:ext cx="7772400" cy="12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X - өлшенетін шаманың шын мәні. Абсолютті өлшеу қателері:</a:t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Δ</a:t>
            </a:r>
            <a:r>
              <a:rPr baseline="-25000"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= Х– l</a:t>
            </a:r>
            <a:r>
              <a:rPr baseline="-25000"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</a:t>
            </a: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; Δ</a:t>
            </a:r>
            <a:r>
              <a:rPr baseline="-25000"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</a:t>
            </a: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= Х– l</a:t>
            </a:r>
            <a:r>
              <a:rPr baseline="-25000"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</a:t>
            </a: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;…; Δ</a:t>
            </a:r>
            <a:r>
              <a:rPr baseline="-25000"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</a:t>
            </a: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= Х– l</a:t>
            </a:r>
            <a:r>
              <a:rPr baseline="-25000"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</a:t>
            </a:r>
            <a:r>
              <a:rPr lang="ru-RU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;           (2)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4" name="Google Shape;124;p7"/>
          <p:cNvSpPr/>
          <p:nvPr/>
        </p:nvSpPr>
        <p:spPr>
          <a:xfrm>
            <a:off x="457200" y="4242375"/>
            <a:ext cx="77724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Теңдеулердің оң және сол бөліктерін қосу (2), біз аламыз: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7"/>
          <p:cNvSpPr/>
          <p:nvPr/>
        </p:nvSpPr>
        <p:spPr>
          <a:xfrm>
            <a:off x="3648338" y="4876800"/>
            <a:ext cx="163859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[Δ] = </a:t>
            </a:r>
            <a:r>
              <a:rPr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пХ–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</a:t>
            </a: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],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/>
          <p:nvPr/>
        </p:nvSpPr>
        <p:spPr>
          <a:xfrm>
            <a:off x="914400" y="533400"/>
            <a:ext cx="83612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демек</a:t>
            </a: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06613" y="304800"/>
            <a:ext cx="1806575" cy="82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8"/>
          <p:cNvSpPr/>
          <p:nvPr/>
        </p:nvSpPr>
        <p:spPr>
          <a:xfrm>
            <a:off x="4759216" y="514272"/>
            <a:ext cx="48282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(3)</a:t>
            </a:r>
            <a:endParaRPr/>
          </a:p>
        </p:txBody>
      </p:sp>
      <p:sp>
        <p:nvSpPr>
          <p:cNvPr id="134" name="Google Shape;134;p8"/>
          <p:cNvSpPr/>
          <p:nvPr/>
        </p:nvSpPr>
        <p:spPr>
          <a:xfrm>
            <a:off x="228601" y="1922194"/>
            <a:ext cx="3886200" cy="3693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454025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>
                <a:latin typeface="Cambria"/>
                <a:ea typeface="Cambria"/>
                <a:cs typeface="Cambria"/>
                <a:sym typeface="Cambria"/>
              </a:rPr>
              <a:t>Өлшеу санының артуымен</a:t>
            </a:r>
            <a:r>
              <a:rPr i="0" lang="ru-RU" sz="1800" u="none" cap="none" strike="noStrik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4572000" y="1922194"/>
            <a:ext cx="3205654" cy="3693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>
                <a:latin typeface="Cambria"/>
                <a:ea typeface="Cambria"/>
                <a:cs typeface="Cambria"/>
                <a:sym typeface="Cambria"/>
              </a:rPr>
              <a:t>нөлге ұмтылады</a:t>
            </a:r>
            <a:r>
              <a:rPr i="0" lang="ru-RU" sz="1800" u="none" cap="none" strike="noStrike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, </a:t>
            </a:r>
            <a:endParaRPr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762000" y="2319637"/>
            <a:ext cx="8001000" cy="92333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ru-RU" sz="1800">
                <a:latin typeface="Cambria"/>
                <a:ea typeface="Cambria"/>
                <a:cs typeface="Cambria"/>
                <a:sym typeface="Cambria"/>
              </a:rPr>
              <a:t>демек, өлшеулердің шексіз үлкен санымен арифметикалық орташа мән х-тің нақты мәніне тең болады.</a:t>
            </a:r>
            <a:endParaRPr i="0" sz="18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37" name="Google Shape;137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81499" y="2873628"/>
            <a:ext cx="381002" cy="7810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14801" y="1676400"/>
            <a:ext cx="391371" cy="641848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8"/>
          <p:cNvSpPr/>
          <p:nvPr/>
        </p:nvSpPr>
        <p:spPr>
          <a:xfrm>
            <a:off x="762001" y="3856672"/>
            <a:ext cx="7505514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Іс жүзінде өлшеулер саны әлі де шектеулі болғандықтан, арифметикалық орташа мән өлшенетін шаманың шын мәнінен біршама өзгеше болады, алайда кез-келген жағдайда арифметикалық орташа мән өлшенетін шаманың неғұрлым сенімді мәні болып саналады.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ru-RU" sz="3100">
                <a:latin typeface="Cambria"/>
                <a:ea typeface="Cambria"/>
                <a:cs typeface="Cambria"/>
                <a:sym typeface="Cambria"/>
              </a:rPr>
              <a:t>Өлшеу нәтижелерінің дәлдігіне баға беру</a:t>
            </a:r>
            <a:endParaRPr sz="31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45" name="Google Shape;145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i="1" lang="ru-RU" sz="2480">
                <a:latin typeface="Cambria"/>
                <a:ea typeface="Cambria"/>
                <a:cs typeface="Cambria"/>
                <a:sym typeface="Cambria"/>
              </a:rPr>
              <a:t>Өлшеулердің дәлдігі</a:t>
            </a: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 деп олардың нәтижелерінің өлшенетін физикалық шаманың нақты (шынайы) мәніне жақындығын анықтайтын өлшеулердің сапасы түсініледі.</a:t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852"/>
              <a:buNone/>
            </a:pP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Бірқатар өлшемдердің дәлдігін бағалау үшін бірнеше критерийлер бар.</a:t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t/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1. Орташа қате (V).</a:t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Кездейсоқ қателердің абсолютті мәндерінің арифметикалық мәні орташа қате деп аталады, яғни.</a:t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V = [|∆</a:t>
            </a:r>
            <a:r>
              <a:rPr baseline="-25000" lang="ru-RU" sz="2480">
                <a:latin typeface="Cambria"/>
                <a:ea typeface="Cambria"/>
                <a:cs typeface="Cambria"/>
                <a:sym typeface="Cambria"/>
              </a:rPr>
              <a:t>i</a:t>
            </a: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|] ⁄ n ,</a:t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где [|∆</a:t>
            </a:r>
            <a:r>
              <a:rPr baseline="-25000" lang="ru-RU" sz="2480">
                <a:latin typeface="Cambria"/>
                <a:ea typeface="Cambria"/>
                <a:cs typeface="Cambria"/>
                <a:sym typeface="Cambria"/>
              </a:rPr>
              <a:t>i</a:t>
            </a: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|] = |∆</a:t>
            </a:r>
            <a:r>
              <a:rPr baseline="-25000" lang="ru-RU" sz="2480">
                <a:latin typeface="Cambria"/>
                <a:ea typeface="Cambria"/>
                <a:cs typeface="Cambria"/>
                <a:sym typeface="Cambria"/>
              </a:rPr>
              <a:t>1</a:t>
            </a: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| + |∆</a:t>
            </a:r>
            <a:r>
              <a:rPr baseline="-25000" lang="ru-RU" sz="2480">
                <a:latin typeface="Cambria"/>
                <a:ea typeface="Cambria"/>
                <a:cs typeface="Cambria"/>
                <a:sym typeface="Cambria"/>
              </a:rPr>
              <a:t>2</a:t>
            </a: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| + … + |∆</a:t>
            </a:r>
            <a:r>
              <a:rPr baseline="-25000" lang="ru-RU" sz="2480">
                <a:latin typeface="Cambria"/>
                <a:ea typeface="Cambria"/>
                <a:cs typeface="Cambria"/>
                <a:sym typeface="Cambria"/>
              </a:rPr>
              <a:t>n</a:t>
            </a:r>
            <a:r>
              <a:rPr lang="ru-RU" sz="2480">
                <a:latin typeface="Cambria"/>
                <a:ea typeface="Cambria"/>
                <a:cs typeface="Cambria"/>
                <a:sym typeface="Cambria"/>
              </a:rPr>
              <a:t>|</a:t>
            </a:r>
            <a:endParaRPr sz="2480">
              <a:latin typeface="Cambria"/>
              <a:ea typeface="Cambria"/>
              <a:cs typeface="Cambria"/>
              <a:sym typeface="Cambria"/>
            </a:endParaRPr>
          </a:p>
          <a:p>
            <a:pPr indent="-170180" lvl="0" marL="342900" rtl="0" algn="l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480"/>
              <a:buNone/>
            </a:pPr>
            <a:r>
              <a:t/>
            </a:r>
            <a:endParaRPr sz="248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2011-10-16T14:52:45Z</dcterms:created>
  <dc:creator>вера</dc:creator>
</cp:coreProperties>
</file>